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295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 autoAdjust="0"/>
    <p:restoredTop sz="96702" autoAdjust="0"/>
  </p:normalViewPr>
  <p:slideViewPr>
    <p:cSldViewPr>
      <p:cViewPr varScale="1">
        <p:scale>
          <a:sx n="74" d="100"/>
          <a:sy n="74" d="100"/>
        </p:scale>
        <p:origin x="7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ath-games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val="372627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uzworträtsel, Text, Schil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9" y="764704"/>
            <a:ext cx="5867098" cy="5841634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4568322" y="832415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5912810" y="213420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3891677" y="1533401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5898547" y="830036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6567990" y="1502808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3232485" y="2125921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1929526" y="824226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5216942" y="1487478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107504" y="901616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3238253" y="816149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4575176" y="2115525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590815" y="1469748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543526" y="4138409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545523" y="4843732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576369" y="5508545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882655" y="480423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5236211" y="4158684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572746" y="5467306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42130" y="4803658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6550666" y="416532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20773" y="546296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1898219" y="2142495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5902224" y="480065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914536" y="545038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467544" y="11663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La </a:t>
            </a:r>
            <a:r>
              <a:rPr lang="de-DE" dirty="0" err="1" smtClean="0"/>
              <a:t>prossima</a:t>
            </a:r>
            <a:r>
              <a:rPr lang="de-DE" dirty="0" smtClean="0"/>
              <a:t> </a:t>
            </a:r>
            <a:r>
              <a:rPr lang="de-DE" dirty="0" err="1" smtClean="0"/>
              <a:t>mossa</a:t>
            </a:r>
            <a:r>
              <a:rPr lang="de-DE" dirty="0" smtClean="0"/>
              <a:t> </a:t>
            </a:r>
            <a:r>
              <a:rPr lang="de-DE" dirty="0" err="1" smtClean="0"/>
              <a:t>potrebbe</a:t>
            </a:r>
            <a:r>
              <a:rPr lang="de-DE" dirty="0" smtClean="0"/>
              <a:t> essere il </a:t>
            </a:r>
            <a:r>
              <a:rPr lang="de-DE" dirty="0" err="1" smtClean="0"/>
              <a:t>nero</a:t>
            </a:r>
            <a:r>
              <a:rPr lang="de-DE" dirty="0" smtClean="0"/>
              <a:t> 6 da </a:t>
            </a:r>
            <a:r>
              <a:rPr lang="de-DE" dirty="0"/>
              <a:t>(4</a:t>
            </a:r>
            <a:r>
              <a:rPr lang="en-US" dirty="0"/>
              <a:t>|</a:t>
            </a:r>
            <a:r>
              <a:rPr lang="de-DE" dirty="0"/>
              <a:t>5) </a:t>
            </a:r>
            <a:r>
              <a:rPr lang="de-DE" dirty="0"/>
              <a:t>a</a:t>
            </a:r>
            <a:r>
              <a:rPr lang="de-DE" dirty="0" smtClean="0"/>
              <a:t> </a:t>
            </a:r>
            <a:r>
              <a:rPr lang="de-DE" dirty="0"/>
              <a:t>(3</a:t>
            </a:r>
            <a:r>
              <a:rPr lang="en-US" dirty="0"/>
              <a:t>|4)</a:t>
            </a:r>
          </a:p>
          <a:p>
            <a:r>
              <a:rPr lang="en-US" dirty="0" smtClean="0"/>
              <a:t>Poi il </a:t>
            </a:r>
            <a:r>
              <a:rPr lang="en-US" dirty="0" err="1" smtClean="0"/>
              <a:t>bianco</a:t>
            </a:r>
            <a:r>
              <a:rPr lang="en-US" dirty="0" smtClean="0"/>
              <a:t> 1  da </a:t>
            </a:r>
            <a:r>
              <a:rPr lang="de-DE" dirty="0" smtClean="0"/>
              <a:t>(5</a:t>
            </a:r>
            <a:r>
              <a:rPr lang="en-US" dirty="0"/>
              <a:t>|</a:t>
            </a:r>
            <a:r>
              <a:rPr lang="de-DE" dirty="0"/>
              <a:t>2) </a:t>
            </a:r>
            <a:r>
              <a:rPr lang="de-DE" dirty="0"/>
              <a:t>a</a:t>
            </a:r>
            <a:r>
              <a:rPr lang="de-DE" dirty="0" smtClean="0"/>
              <a:t> (</a:t>
            </a:r>
            <a:r>
              <a:rPr lang="de-DE" dirty="0"/>
              <a:t>4</a:t>
            </a:r>
            <a:r>
              <a:rPr lang="en-US" dirty="0"/>
              <a:t>|3)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288070" y="2996952"/>
            <a:ext cx="174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Il </a:t>
            </a:r>
            <a:r>
              <a:rPr lang="de-DE" dirty="0" err="1" smtClean="0"/>
              <a:t>bianco</a:t>
            </a:r>
            <a:r>
              <a:rPr lang="de-DE" dirty="0" smtClean="0"/>
              <a:t> </a:t>
            </a:r>
            <a:r>
              <a:rPr lang="de-DE" dirty="0" err="1" smtClean="0"/>
              <a:t>calcola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/>
              <a:t>6+4=10</a:t>
            </a:r>
          </a:p>
        </p:txBody>
      </p:sp>
    </p:spTree>
    <p:extLst>
      <p:ext uri="{BB962C8B-B14F-4D97-AF65-F5344CB8AC3E}">
        <p14:creationId xmlns:p14="http://schemas.microsoft.com/office/powerpoint/2010/main" val="37241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1019 L -0.075 0.097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1.85185E-6 L -0.07257 -0.09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uzworträtsel, Text, Schil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8233" y="868847"/>
            <a:ext cx="5867098" cy="5841634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4568322" y="832415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5912810" y="213420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3891677" y="1533401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5898547" y="830036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6567990" y="1502808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3232485" y="2125921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1929526" y="824226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5216942" y="1487478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107504" y="901616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3238253" y="816149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3914536" y="2794323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590815" y="1469748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543526" y="4138409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545523" y="4843732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576369" y="5508545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882655" y="480423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4583214" y="3470470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572746" y="5467306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42130" y="4803658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6550666" y="416532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20773" y="546296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1898219" y="2142495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5902224" y="480065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914536" y="545038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671008" y="89515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Il 6 </a:t>
            </a:r>
            <a:r>
              <a:rPr lang="de-DE" dirty="0" err="1" smtClean="0"/>
              <a:t>nero</a:t>
            </a:r>
            <a:r>
              <a:rPr lang="de-DE" dirty="0" smtClean="0"/>
              <a:t> </a:t>
            </a:r>
            <a:r>
              <a:rPr lang="de-DE" dirty="0" err="1" smtClean="0"/>
              <a:t>deve</a:t>
            </a:r>
            <a:r>
              <a:rPr lang="de-DE" dirty="0" smtClean="0"/>
              <a:t> </a:t>
            </a:r>
            <a:r>
              <a:rPr lang="de-DE" dirty="0" err="1" smtClean="0"/>
              <a:t>mangiare</a:t>
            </a:r>
            <a:r>
              <a:rPr lang="de-DE" dirty="0" smtClean="0"/>
              <a:t> l‘1 </a:t>
            </a:r>
            <a:r>
              <a:rPr lang="de-DE" dirty="0" err="1" smtClean="0"/>
              <a:t>bianco</a:t>
            </a:r>
            <a:r>
              <a:rPr lang="de-DE" dirty="0" smtClean="0"/>
              <a:t> da (3</a:t>
            </a:r>
            <a:r>
              <a:rPr lang="en-US" dirty="0"/>
              <a:t>|</a:t>
            </a:r>
            <a:r>
              <a:rPr lang="de-DE" dirty="0"/>
              <a:t>4) </a:t>
            </a:r>
            <a:r>
              <a:rPr lang="de-DE" dirty="0" smtClean="0"/>
              <a:t>a </a:t>
            </a:r>
            <a:r>
              <a:rPr lang="de-DE" dirty="0" smtClean="0"/>
              <a:t>(5</a:t>
            </a:r>
            <a:r>
              <a:rPr lang="en-US" dirty="0"/>
              <a:t>|2) </a:t>
            </a:r>
            <a:r>
              <a:rPr lang="en-US" dirty="0" smtClean="0"/>
              <a:t>e </a:t>
            </a:r>
            <a:r>
              <a:rPr lang="en-US" dirty="0" err="1" smtClean="0"/>
              <a:t>rimuovere</a:t>
            </a:r>
            <a:r>
              <a:rPr lang="en-US" dirty="0" smtClean="0"/>
              <a:t> il </a:t>
            </a:r>
            <a:r>
              <a:rPr lang="en-US" dirty="0" err="1" smtClean="0"/>
              <a:t>bianco</a:t>
            </a:r>
            <a:r>
              <a:rPr lang="en-US" dirty="0" smtClean="0"/>
              <a:t> 1</a:t>
            </a:r>
            <a:endParaRPr lang="en-US" dirty="0"/>
          </a:p>
          <a:p>
            <a:r>
              <a:rPr lang="de-DE" dirty="0" smtClean="0"/>
              <a:t>Il </a:t>
            </a:r>
            <a:r>
              <a:rPr lang="de-DE" dirty="0" err="1" smtClean="0"/>
              <a:t>nero</a:t>
            </a:r>
            <a:r>
              <a:rPr lang="de-DE" dirty="0" smtClean="0"/>
              <a:t> </a:t>
            </a:r>
            <a:r>
              <a:rPr lang="de-DE" dirty="0" err="1" smtClean="0"/>
              <a:t>deve</a:t>
            </a:r>
            <a:r>
              <a:rPr lang="de-DE" dirty="0" smtClean="0"/>
              <a:t> </a:t>
            </a:r>
            <a:r>
              <a:rPr lang="de-DE" dirty="0" err="1" smtClean="0"/>
              <a:t>calcolare</a:t>
            </a:r>
            <a:r>
              <a:rPr lang="de-DE" dirty="0" smtClean="0"/>
              <a:t>: </a:t>
            </a:r>
            <a:r>
              <a:rPr lang="de-DE" dirty="0"/>
              <a:t>6-1=5</a:t>
            </a:r>
            <a:endParaRPr lang="en-US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288070" y="2996952"/>
            <a:ext cx="174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Il </a:t>
            </a:r>
            <a:r>
              <a:rPr lang="de-DE" dirty="0" err="1" smtClean="0"/>
              <a:t>bianco</a:t>
            </a:r>
            <a:r>
              <a:rPr lang="de-DE" dirty="0" smtClean="0"/>
              <a:t> </a:t>
            </a:r>
            <a:r>
              <a:rPr lang="de-DE" dirty="0" err="1" smtClean="0"/>
              <a:t>calcola</a:t>
            </a:r>
            <a:endParaRPr lang="de-DE" dirty="0"/>
          </a:p>
          <a:p>
            <a:r>
              <a:rPr lang="de-DE" dirty="0"/>
              <a:t>6+4=10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71633" y="2990857"/>
            <a:ext cx="174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Calcolo del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nero</a:t>
            </a:r>
            <a:endParaRPr lang="de-DE" dirty="0"/>
          </a:p>
          <a:p>
            <a:r>
              <a:rPr lang="de-DE" dirty="0"/>
              <a:t>6-1=5</a:t>
            </a:r>
          </a:p>
        </p:txBody>
      </p:sp>
    </p:spTree>
    <p:extLst>
      <p:ext uri="{BB962C8B-B14F-4D97-AF65-F5344CB8AC3E}">
        <p14:creationId xmlns:p14="http://schemas.microsoft.com/office/powerpoint/2010/main" val="19309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1134 L 0.14496 0.19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20313 1.11111E-6 C 0.29428 1.11111E-6 0.40643 -0.10949 0.40643 -0.19838 L 0.40643 -0.3965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uzworträtsel, Text, Schil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9" y="764704"/>
            <a:ext cx="5867098" cy="5841634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4568322" y="832415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5912810" y="213420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3891677" y="1533401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5898547" y="830036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6567990" y="1502808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3232485" y="2125921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1929526" y="824226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5216942" y="1487478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107504" y="901616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3238253" y="816149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5244185" y="4125936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590815" y="1469748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543526" y="4138409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545523" y="4843732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576369" y="5508545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882655" y="480423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8288859" y="686019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572746" y="5467306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42130" y="4803658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6550666" y="416532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20773" y="546296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1898219" y="2142495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5902224" y="480065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914536" y="545038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467544" y="116632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Ora</a:t>
            </a:r>
            <a:r>
              <a:rPr lang="de-DE" dirty="0" smtClean="0"/>
              <a:t> il </a:t>
            </a:r>
            <a:r>
              <a:rPr lang="de-DE" dirty="0" err="1" smtClean="0"/>
              <a:t>bianco</a:t>
            </a:r>
            <a:r>
              <a:rPr lang="de-DE" dirty="0" smtClean="0"/>
              <a:t> </a:t>
            </a:r>
            <a:r>
              <a:rPr lang="de-DE" dirty="0" err="1" smtClean="0"/>
              <a:t>deve</a:t>
            </a:r>
            <a:r>
              <a:rPr lang="de-DE" dirty="0" smtClean="0"/>
              <a:t> </a:t>
            </a:r>
            <a:r>
              <a:rPr lang="de-DE" dirty="0" err="1" smtClean="0"/>
              <a:t>decidere</a:t>
            </a:r>
            <a:r>
              <a:rPr lang="de-DE" dirty="0" smtClean="0"/>
              <a:t> di </a:t>
            </a:r>
            <a:r>
              <a:rPr lang="de-DE" dirty="0" err="1" smtClean="0"/>
              <a:t>mangiare</a:t>
            </a:r>
            <a:r>
              <a:rPr lang="de-DE" dirty="0" smtClean="0"/>
              <a:t> il 6 </a:t>
            </a:r>
            <a:r>
              <a:rPr lang="de-DE" dirty="0" err="1" smtClean="0"/>
              <a:t>nero</a:t>
            </a:r>
            <a:r>
              <a:rPr lang="de-DE" dirty="0" smtClean="0"/>
              <a:t> </a:t>
            </a:r>
            <a:r>
              <a:rPr lang="de-DE" dirty="0" err="1" smtClean="0"/>
              <a:t>con</a:t>
            </a:r>
            <a:r>
              <a:rPr lang="de-DE" dirty="0" smtClean="0"/>
              <a:t> il n. 7 </a:t>
            </a:r>
            <a:r>
              <a:rPr lang="de-DE" dirty="0" err="1" smtClean="0"/>
              <a:t>oppure</a:t>
            </a:r>
            <a:r>
              <a:rPr lang="de-DE" dirty="0" smtClean="0"/>
              <a:t> </a:t>
            </a:r>
            <a:r>
              <a:rPr lang="de-DE" dirty="0" err="1" smtClean="0"/>
              <a:t>con</a:t>
            </a:r>
            <a:r>
              <a:rPr lang="de-DE" dirty="0" smtClean="0"/>
              <a:t> il 10-  </a:t>
            </a:r>
          </a:p>
          <a:p>
            <a:r>
              <a:rPr lang="de-DE" dirty="0" smtClean="0"/>
              <a:t>Il </a:t>
            </a:r>
            <a:r>
              <a:rPr lang="de-DE" dirty="0" err="1" smtClean="0"/>
              <a:t>bianco</a:t>
            </a:r>
            <a:r>
              <a:rPr lang="de-DE" dirty="0" smtClean="0"/>
              <a:t> 7 </a:t>
            </a:r>
            <a:r>
              <a:rPr lang="de-DE" dirty="0" err="1" smtClean="0"/>
              <a:t>mangia</a:t>
            </a:r>
            <a:r>
              <a:rPr lang="de-DE" dirty="0" smtClean="0"/>
              <a:t> il </a:t>
            </a:r>
            <a:r>
              <a:rPr lang="de-DE" dirty="0" err="1" smtClean="0"/>
              <a:t>nero</a:t>
            </a:r>
            <a:r>
              <a:rPr lang="de-DE" dirty="0" smtClean="0"/>
              <a:t> 10 e </a:t>
            </a:r>
            <a:r>
              <a:rPr lang="de-DE" dirty="0" err="1" smtClean="0"/>
              <a:t>lo</a:t>
            </a:r>
            <a:r>
              <a:rPr lang="de-DE" dirty="0" smtClean="0"/>
              <a:t> </a:t>
            </a:r>
            <a:r>
              <a:rPr lang="de-DE" dirty="0" err="1" smtClean="0"/>
              <a:t>rmuove</a:t>
            </a:r>
            <a:r>
              <a:rPr lang="de-DE" dirty="0" smtClean="0"/>
              <a:t> - </a:t>
            </a:r>
            <a:endParaRPr lang="en-US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288070" y="2996952"/>
            <a:ext cx="1748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Calcolo del </a:t>
            </a:r>
            <a:r>
              <a:rPr lang="de-DE" dirty="0" err="1" smtClean="0"/>
              <a:t>bianco</a:t>
            </a:r>
            <a:endParaRPr lang="de-DE" dirty="0"/>
          </a:p>
          <a:p>
            <a:r>
              <a:rPr lang="de-DE" dirty="0"/>
              <a:t>6+4=10</a:t>
            </a:r>
          </a:p>
          <a:p>
            <a:r>
              <a:rPr lang="de-DE" dirty="0"/>
              <a:t>10+6=16</a:t>
            </a:r>
          </a:p>
          <a:p>
            <a:r>
              <a:rPr lang="de-DE" dirty="0" smtClean="0"/>
              <a:t>La </a:t>
            </a:r>
            <a:r>
              <a:rPr lang="de-DE" dirty="0" err="1" smtClean="0"/>
              <a:t>somma</a:t>
            </a:r>
            <a:r>
              <a:rPr lang="de-DE" dirty="0" smtClean="0"/>
              <a:t> </a:t>
            </a:r>
            <a:r>
              <a:rPr lang="de-DE" dirty="0" err="1" smtClean="0"/>
              <a:t>ora</a:t>
            </a:r>
            <a:r>
              <a:rPr lang="de-DE" dirty="0" smtClean="0"/>
              <a:t> è 26 punti.</a:t>
            </a:r>
            <a:endParaRPr lang="de-DE" dirty="0"/>
          </a:p>
        </p:txBody>
      </p:sp>
      <p:sp>
        <p:nvSpPr>
          <p:cNvPr id="93" name="Textfeld 92"/>
          <p:cNvSpPr txBox="1"/>
          <p:nvPr/>
        </p:nvSpPr>
        <p:spPr>
          <a:xfrm>
            <a:off x="71633" y="2990857"/>
            <a:ext cx="174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Calcolo del </a:t>
            </a:r>
            <a:r>
              <a:rPr lang="de-DE" dirty="0" err="1" smtClean="0"/>
              <a:t>nero</a:t>
            </a:r>
            <a:endParaRPr lang="de-DE" dirty="0"/>
          </a:p>
          <a:p>
            <a:r>
              <a:rPr lang="de-DE" dirty="0"/>
              <a:t>6-1=5</a:t>
            </a:r>
          </a:p>
        </p:txBody>
      </p:sp>
    </p:spTree>
    <p:extLst>
      <p:ext uri="{BB962C8B-B14F-4D97-AF65-F5344CB8AC3E}">
        <p14:creationId xmlns:p14="http://schemas.microsoft.com/office/powerpoint/2010/main" val="187364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833 L 0.14756 -0.195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27969 -7.40741E-7 C -0.40521 -7.40741E-7 -0.55937 -0.10417 -0.55937 -0.18843 L -0.55937 -0.3768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uzworträtsel, Text, Schil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9" y="764704"/>
            <a:ext cx="5867098" cy="5841634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4568322" y="832415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5900284" y="2140724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3891677" y="1533401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5898547" y="830036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6567990" y="1502808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3232485" y="2125921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1929526" y="824226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5216942" y="1487478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107504" y="901616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3238253" y="816149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107755" y="1524035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590815" y="1469748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543526" y="4138409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5904074" y="3528713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576369" y="5508545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882655" y="480423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8288859" y="686019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572746" y="5467306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42130" y="4803658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6550666" y="416532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20773" y="546296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1898219" y="2142495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5902224" y="480065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914536" y="545038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820059" y="116632"/>
            <a:ext cx="5468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Ora</a:t>
            </a:r>
            <a:r>
              <a:rPr lang="de-DE" dirty="0" smtClean="0"/>
              <a:t> </a:t>
            </a:r>
            <a:r>
              <a:rPr lang="de-DE" dirty="0" err="1" smtClean="0"/>
              <a:t>giochiamo</a:t>
            </a:r>
            <a:r>
              <a:rPr lang="de-DE" dirty="0" smtClean="0"/>
              <a:t>… </a:t>
            </a:r>
            <a:r>
              <a:rPr lang="de-DE" dirty="0" err="1" smtClean="0"/>
              <a:t>dimmi</a:t>
            </a:r>
            <a:r>
              <a:rPr lang="de-DE" dirty="0" smtClean="0"/>
              <a:t> la </a:t>
            </a:r>
            <a:r>
              <a:rPr lang="de-DE" dirty="0" err="1" smtClean="0"/>
              <a:t>prossima</a:t>
            </a:r>
            <a:r>
              <a:rPr lang="de-DE" dirty="0" smtClean="0"/>
              <a:t> </a:t>
            </a:r>
            <a:r>
              <a:rPr lang="de-DE" dirty="0" err="1" smtClean="0"/>
              <a:t>mossa</a:t>
            </a:r>
            <a:r>
              <a:rPr lang="de-DE" dirty="0" smtClean="0"/>
              <a:t>!</a:t>
            </a:r>
            <a:endParaRPr lang="de-DE" dirty="0"/>
          </a:p>
          <a:p>
            <a:r>
              <a:rPr lang="de-DE" dirty="0"/>
              <a:t>(press </a:t>
            </a:r>
            <a:r>
              <a:rPr lang="de-DE" dirty="0" err="1"/>
              <a:t>Esc</a:t>
            </a:r>
            <a:r>
              <a:rPr lang="de-DE" dirty="0"/>
              <a:t> to do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moves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hand</a:t>
            </a:r>
            <a:r>
              <a:rPr lang="de-DE" dirty="0"/>
              <a:t>!)</a:t>
            </a:r>
            <a:endParaRPr lang="en-US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288070" y="2996952"/>
            <a:ext cx="1748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Calcolo del </a:t>
            </a:r>
            <a:r>
              <a:rPr lang="de-DE" dirty="0" err="1" smtClean="0"/>
              <a:t>bianco</a:t>
            </a:r>
            <a:r>
              <a:rPr lang="de-DE" dirty="0" smtClean="0"/>
              <a:t>:</a:t>
            </a:r>
            <a:endParaRPr lang="de-DE" dirty="0"/>
          </a:p>
          <a:p>
            <a:r>
              <a:rPr lang="de-DE" dirty="0"/>
              <a:t>6+4=10</a:t>
            </a:r>
          </a:p>
          <a:p>
            <a:r>
              <a:rPr lang="de-DE" dirty="0"/>
              <a:t>10+6=16</a:t>
            </a:r>
          </a:p>
          <a:p>
            <a:r>
              <a:rPr lang="de-DE" dirty="0" smtClean="0"/>
              <a:t>La </a:t>
            </a:r>
            <a:r>
              <a:rPr lang="de-DE" dirty="0" err="1" smtClean="0"/>
              <a:t>somma</a:t>
            </a:r>
            <a:r>
              <a:rPr lang="de-DE" dirty="0" smtClean="0"/>
              <a:t> è 26</a:t>
            </a:r>
            <a:endParaRPr lang="de-DE" dirty="0"/>
          </a:p>
        </p:txBody>
      </p:sp>
      <p:sp>
        <p:nvSpPr>
          <p:cNvPr id="93" name="Textfeld 92"/>
          <p:cNvSpPr txBox="1"/>
          <p:nvPr/>
        </p:nvSpPr>
        <p:spPr>
          <a:xfrm>
            <a:off x="71633" y="2990857"/>
            <a:ext cx="1748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Calcolo del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nero</a:t>
            </a:r>
            <a:endParaRPr lang="de-DE" dirty="0"/>
          </a:p>
          <a:p>
            <a:r>
              <a:rPr lang="de-DE" dirty="0"/>
              <a:t>6-1=5</a:t>
            </a:r>
          </a:p>
        </p:txBody>
      </p:sp>
    </p:spTree>
    <p:extLst>
      <p:ext uri="{BB962C8B-B14F-4D97-AF65-F5344CB8AC3E}">
        <p14:creationId xmlns:p14="http://schemas.microsoft.com/office/powerpoint/2010/main" val="13774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uzworträtsel, Text, Schil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9" y="764704"/>
            <a:ext cx="5867098" cy="5841634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4568322" y="832415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5912810" y="213420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3891677" y="1533401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5898547" y="830036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6567990" y="1502808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3232485" y="2125921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1929526" y="824226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5216942" y="1487478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1910439" y="2127374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3238253" y="816149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4575176" y="2115525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590815" y="1469748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543526" y="4138409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545523" y="4843732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576369" y="5508545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882655" y="480423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5236211" y="4158684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572746" y="5467306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42130" y="4803658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6550666" y="416532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20773" y="546296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901475" y="4160802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5902224" y="480065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914536" y="545038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  <p:sp>
        <p:nvSpPr>
          <p:cNvPr id="93" name="Textfeld 92"/>
          <p:cNvSpPr txBox="1"/>
          <p:nvPr/>
        </p:nvSpPr>
        <p:spPr>
          <a:xfrm>
            <a:off x="1389409" y="6308"/>
            <a:ext cx="6206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Calcolo di base: </a:t>
            </a:r>
            <a:endParaRPr lang="de-DE" sz="2400" dirty="0"/>
          </a:p>
          <a:p>
            <a:pPr algn="ctr"/>
            <a:r>
              <a:rPr lang="de-DE" sz="2400" dirty="0" err="1" smtClean="0"/>
              <a:t>Addizione</a:t>
            </a:r>
            <a:r>
              <a:rPr lang="de-DE" sz="2400" dirty="0" smtClean="0"/>
              <a:t>, </a:t>
            </a:r>
            <a:r>
              <a:rPr lang="de-DE" sz="2400" dirty="0" err="1" smtClean="0"/>
              <a:t>sottrazione,moltiplicazione</a:t>
            </a:r>
            <a:r>
              <a:rPr lang="de-DE" sz="2400" dirty="0" smtClean="0"/>
              <a:t>, </a:t>
            </a:r>
            <a:r>
              <a:rPr lang="de-DE" sz="2400" dirty="0" err="1" smtClean="0"/>
              <a:t>divisione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6341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Kreuzworträtsel, Schild, schwarz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080" y="764704"/>
            <a:ext cx="5884666" cy="5904655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4568322" y="832415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5912810" y="213420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3891677" y="1533401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5898547" y="830036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6567990" y="1502808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3239428" y="2178987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1929526" y="824226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5216942" y="1487478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1910439" y="2127374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3238253" y="816149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4575176" y="2115525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590815" y="1469748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543526" y="4138409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545523" y="4843732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576369" y="5508545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882655" y="480423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5236211" y="4158684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572746" y="5467306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42130" y="4803658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6550666" y="416532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20773" y="546296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901475" y="4160802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5902224" y="480065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914536" y="545038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2101514" y="143762"/>
            <a:ext cx="3404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Calcolo di base: </a:t>
            </a:r>
            <a:r>
              <a:rPr lang="en-US" sz="2400" dirty="0" err="1" smtClean="0"/>
              <a:t>addizione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848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899592" y="20141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Il risultato è : gioca e impara la matematica più facilmente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sito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del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nostro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progetto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ti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6">
                    <a:lumMod val="75000"/>
                  </a:schemeClr>
                </a:solidFill>
              </a:rPr>
              <a:t>aiuterà</a:t>
            </a: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b="1" dirty="0">
                <a:hlinkClick r:id="rId2"/>
              </a:rPr>
              <a:t>www.math-games.eu</a:t>
            </a:r>
            <a:r>
              <a:rPr lang="de-DE" b="1" dirty="0"/>
              <a:t> </a:t>
            </a:r>
            <a:endParaRPr lang="en-GB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980728"/>
            <a:ext cx="5976664" cy="566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38116" y="405902"/>
            <a:ext cx="6496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Dama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matematica</a:t>
            </a:r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-gioco da tavolo</a:t>
            </a:r>
            <a:endParaRPr lang="de-DE" sz="3200" dirty="0"/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99828"/>
            <a:ext cx="1086597" cy="99692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51519" y="1556792"/>
            <a:ext cx="8640961" cy="410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it-IT" sz="2400" b="1" cap="small" spc="2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Prerequisiti</a:t>
            </a:r>
            <a:endParaRPr lang="it-IT" sz="2400" b="1" cap="small" spc="25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it-IT" sz="2400" b="1" spc="25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2400" b="1" spc="25" dirty="0" smtClean="0">
                <a:latin typeface="Calibri" panose="020F0502020204030204" pitchFamily="34" charset="0"/>
                <a:cs typeface="Calibri" panose="020F0502020204030204" pitchFamily="34" charset="0"/>
              </a:rPr>
              <a:t> partecipanti devono saper contare e calcolare con numeri interi compresi tra 0 e 11. Devono </a:t>
            </a:r>
            <a:r>
              <a:rPr lang="it-IT" sz="2400" b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spc="25" dirty="0" smtClean="0">
                <a:latin typeface="Calibri" panose="020F0502020204030204" pitchFamily="34" charset="0"/>
                <a:cs typeface="Calibri" panose="020F0502020204030204" pitchFamily="34" charset="0"/>
              </a:rPr>
              <a:t>conoscere che qualsiasi numero moltiplicato per  0 è sempre 0 e diviso per 0 non è possibile, quindi questa mossa non è consentita.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it-IT" sz="2400" b="1" spc="25" dirty="0" smtClean="0">
                <a:latin typeface="Calibri" panose="020F0502020204030204" pitchFamily="34" charset="0"/>
                <a:cs typeface="Calibri" panose="020F0502020204030204" pitchFamily="34" charset="0"/>
              </a:rPr>
              <a:t>Gli studenti conoscono già le regole del gioco dama obiettivi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it-IT" sz="2400" b="1" spc="25" dirty="0" smtClean="0">
                <a:latin typeface="Calibri" panose="020F0502020204030204" pitchFamily="34" charset="0"/>
                <a:cs typeface="Calibri" panose="020F0502020204030204" pitchFamily="34" charset="0"/>
              </a:rPr>
              <a:t>La dama matematica è un gioco per esercitare il calcolo con numeri tra 0 e 11.</a:t>
            </a:r>
          </a:p>
        </p:txBody>
      </p:sp>
    </p:spTree>
    <p:extLst>
      <p:ext uri="{BB962C8B-B14F-4D97-AF65-F5344CB8AC3E}">
        <p14:creationId xmlns:p14="http://schemas.microsoft.com/office/powerpoint/2010/main" val="112951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99828"/>
            <a:ext cx="1086597" cy="99692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36861" y="1772816"/>
            <a:ext cx="86409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Strumenti, materiali e </a:t>
            </a:r>
            <a:r>
              <a:rPr lang="it-IT" sz="2400" b="1" dirty="0" smtClean="0"/>
              <a:t>organizzazione</a:t>
            </a:r>
          </a:p>
          <a:p>
            <a:endParaRPr lang="it-IT" sz="2400" b="1" dirty="0"/>
          </a:p>
          <a:p>
            <a:r>
              <a:rPr lang="it-IT" sz="2400" dirty="0" smtClean="0"/>
              <a:t>Una scacchiera </a:t>
            </a:r>
            <a:r>
              <a:rPr lang="it-IT" sz="2400" dirty="0"/>
              <a:t>(8 per 8 campi) per ogni 3 giocatori.</a:t>
            </a:r>
          </a:p>
          <a:p>
            <a:r>
              <a:rPr lang="it-IT" sz="2400" dirty="0"/>
              <a:t>I campi bianchi del tabellone sono contrassegnati da simboli aritmetici. </a:t>
            </a:r>
            <a:r>
              <a:rPr lang="it-IT" sz="2400" dirty="0" smtClean="0"/>
              <a:t>Si possono  </a:t>
            </a:r>
            <a:r>
              <a:rPr lang="it-IT" sz="2400" dirty="0"/>
              <a:t>mescolare simboli diversi o, molto più </a:t>
            </a:r>
            <a:r>
              <a:rPr lang="it-IT" sz="2400" dirty="0" smtClean="0"/>
              <a:t>semplicemente, </a:t>
            </a:r>
            <a:r>
              <a:rPr lang="it-IT" sz="2400" dirty="0"/>
              <a:t>iniziare prima solo con </a:t>
            </a:r>
            <a:r>
              <a:rPr lang="it-IT" sz="2400" dirty="0" smtClean="0"/>
              <a:t>l'addizione </a:t>
            </a:r>
            <a:r>
              <a:rPr lang="it-IT" sz="2400" dirty="0"/>
              <a:t>e così via.</a:t>
            </a:r>
          </a:p>
          <a:p>
            <a:r>
              <a:rPr lang="it-IT" sz="2400" dirty="0"/>
              <a:t>Ogni gruppo ha bisogno di 12 </a:t>
            </a:r>
            <a:r>
              <a:rPr lang="it-IT" sz="2400" dirty="0" smtClean="0"/>
              <a:t>pedine bianche  </a:t>
            </a:r>
            <a:r>
              <a:rPr lang="it-IT" sz="2400" dirty="0"/>
              <a:t>e 12 </a:t>
            </a:r>
            <a:r>
              <a:rPr lang="it-IT" sz="2400" dirty="0" smtClean="0"/>
              <a:t>nere. Queste sono contrassegnate </a:t>
            </a:r>
            <a:r>
              <a:rPr lang="it-IT" sz="2400" dirty="0"/>
              <a:t>con numeri interi da 0 a 11.</a:t>
            </a:r>
          </a:p>
          <a:p>
            <a:r>
              <a:rPr lang="it-IT" sz="2400" dirty="0" smtClean="0"/>
              <a:t>Si può usare il </a:t>
            </a:r>
            <a:r>
              <a:rPr lang="it-IT" sz="2400" dirty="0"/>
              <a:t>modello </a:t>
            </a:r>
            <a:r>
              <a:rPr lang="it-IT" sz="2400" dirty="0" smtClean="0"/>
              <a:t>della Dama del gioco 1.2!</a:t>
            </a:r>
            <a:endParaRPr lang="it-IT" sz="2400" dirty="0"/>
          </a:p>
          <a:p>
            <a:r>
              <a:rPr lang="it-IT" sz="2400" dirty="0"/>
              <a:t>La lezione dura 45 minuti. Se i partecipanti non conoscono le regole del gioco Dama, </a:t>
            </a:r>
            <a:r>
              <a:rPr lang="it-IT" sz="2400" dirty="0" smtClean="0"/>
              <a:t>prima devono impararlo.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0233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99828"/>
            <a:ext cx="1086597" cy="99692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54017" y="1225689"/>
            <a:ext cx="86409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Descrizione della lezione</a:t>
            </a:r>
          </a:p>
          <a:p>
            <a:r>
              <a:rPr lang="it-IT" sz="2400" b="1" dirty="0"/>
              <a:t>Prima parte </a:t>
            </a:r>
            <a:r>
              <a:rPr lang="it-IT" sz="2400" b="1" dirty="0" smtClean="0"/>
              <a:t>(</a:t>
            </a:r>
            <a:r>
              <a:rPr lang="it-IT" sz="2400" b="1" dirty="0"/>
              <a:t>40 minuti)</a:t>
            </a:r>
          </a:p>
          <a:p>
            <a:r>
              <a:rPr lang="it-IT" sz="2400" dirty="0" smtClean="0"/>
              <a:t>Spiegare </a:t>
            </a:r>
            <a:r>
              <a:rPr lang="it-IT" sz="2400" dirty="0"/>
              <a:t>il gioco "</a:t>
            </a:r>
            <a:r>
              <a:rPr lang="it-IT" sz="2400" dirty="0" err="1"/>
              <a:t>Damath</a:t>
            </a:r>
            <a:r>
              <a:rPr lang="it-IT" sz="2400" dirty="0"/>
              <a:t>" </a:t>
            </a:r>
            <a:endParaRPr lang="it-IT" sz="2400" dirty="0" smtClean="0"/>
          </a:p>
          <a:p>
            <a:r>
              <a:rPr lang="it-IT" sz="2400" dirty="0" smtClean="0"/>
              <a:t>Organizzare </a:t>
            </a:r>
            <a:r>
              <a:rPr lang="it-IT" sz="2400" dirty="0"/>
              <a:t>gruppi </a:t>
            </a:r>
            <a:r>
              <a:rPr lang="it-IT" sz="2400" dirty="0" smtClean="0"/>
              <a:t>di 2 </a:t>
            </a:r>
            <a:r>
              <a:rPr lang="it-IT" sz="2400" dirty="0"/>
              <a:t>persone</a:t>
            </a:r>
            <a:r>
              <a:rPr lang="it-IT" sz="2400" dirty="0" smtClean="0"/>
              <a:t>.</a:t>
            </a:r>
            <a:endParaRPr lang="it-IT" sz="2400" dirty="0"/>
          </a:p>
          <a:p>
            <a:r>
              <a:rPr lang="it-IT" sz="2400" dirty="0"/>
              <a:t>Il ruolo delle persone nel gruppo: </a:t>
            </a:r>
            <a:r>
              <a:rPr lang="it-IT" sz="2400" dirty="0" smtClean="0"/>
              <a:t>i due </a:t>
            </a:r>
            <a:r>
              <a:rPr lang="it-IT" sz="2400" dirty="0"/>
              <a:t>giocano l'uno contro </a:t>
            </a:r>
            <a:r>
              <a:rPr lang="it-IT" sz="2400" dirty="0" smtClean="0"/>
              <a:t>l'altro.</a:t>
            </a:r>
            <a:endParaRPr lang="it-IT" sz="2400" dirty="0"/>
          </a:p>
          <a:p>
            <a:r>
              <a:rPr lang="it-IT" sz="2400" dirty="0"/>
              <a:t>I partecipanti giocano un certo numero di volte il gioco "</a:t>
            </a:r>
            <a:r>
              <a:rPr lang="it-IT" sz="2400" dirty="0" smtClean="0"/>
              <a:t>Dama matematica»</a:t>
            </a:r>
          </a:p>
          <a:p>
            <a:r>
              <a:rPr lang="it-IT" sz="2400" dirty="0" smtClean="0"/>
              <a:t>Devono </a:t>
            </a:r>
            <a:r>
              <a:rPr lang="it-IT" sz="2400" dirty="0"/>
              <a:t>sempre iniziare con 12 </a:t>
            </a:r>
            <a:r>
              <a:rPr lang="it-IT" sz="2400" dirty="0" smtClean="0"/>
              <a:t>pedine </a:t>
            </a:r>
            <a:r>
              <a:rPr lang="it-IT" sz="2400" dirty="0"/>
              <a:t>nella posizione di partenza (vedi foto). I giocatori ottengono </a:t>
            </a:r>
            <a:r>
              <a:rPr lang="it-IT" sz="2400" dirty="0" smtClean="0"/>
              <a:t>punti</a:t>
            </a:r>
            <a:r>
              <a:rPr lang="it-IT" sz="2400" dirty="0"/>
              <a:t>, se calcolano nel modo giusto quando saltano sopra un avversario. Il risultato di questo </a:t>
            </a:r>
            <a:r>
              <a:rPr lang="it-IT" sz="2400" dirty="0" smtClean="0"/>
              <a:t>deve essere annotato</a:t>
            </a:r>
            <a:endParaRPr lang="it-IT" sz="2400" dirty="0"/>
          </a:p>
          <a:p>
            <a:r>
              <a:rPr lang="it-IT" sz="2400" b="1" dirty="0"/>
              <a:t>Seconda parte </a:t>
            </a:r>
            <a:r>
              <a:rPr lang="it-IT" sz="2400" b="1" dirty="0" smtClean="0"/>
              <a:t>(</a:t>
            </a:r>
            <a:r>
              <a:rPr lang="it-IT" sz="2400" b="1" dirty="0"/>
              <a:t>5 minuti)</a:t>
            </a:r>
          </a:p>
          <a:p>
            <a:r>
              <a:rPr lang="it-IT" sz="2400" dirty="0"/>
              <a:t>Ogni partecipante presenta il suo punteggio.</a:t>
            </a:r>
          </a:p>
          <a:p>
            <a:r>
              <a:rPr lang="it-IT" sz="2400" dirty="0" smtClean="0"/>
              <a:t>Vince chi ha il punteggio più alto , </a:t>
            </a:r>
            <a:r>
              <a:rPr lang="it-IT" sz="2400" dirty="0"/>
              <a:t>ma tutti hanno imparato molto </a:t>
            </a:r>
            <a:r>
              <a:rPr lang="it-IT" sz="2400" dirty="0" smtClean="0"/>
              <a:t>esercitandosi sul calcolo.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44449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99828"/>
            <a:ext cx="1086597" cy="996924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51519" y="1340768"/>
            <a:ext cx="86409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Suggerimenti utili</a:t>
            </a:r>
          </a:p>
          <a:p>
            <a:r>
              <a:rPr lang="it-IT" sz="2400" dirty="0" smtClean="0"/>
              <a:t>Si può </a:t>
            </a:r>
            <a:r>
              <a:rPr lang="it-IT" sz="2400" dirty="0"/>
              <a:t>costruire </a:t>
            </a:r>
            <a:r>
              <a:rPr lang="it-IT" sz="2400" dirty="0" smtClean="0"/>
              <a:t>la tavola da soli.</a:t>
            </a:r>
            <a:endParaRPr lang="it-IT" sz="2400" dirty="0"/>
          </a:p>
          <a:p>
            <a:r>
              <a:rPr lang="it-IT" sz="2400" dirty="0"/>
              <a:t>È molto importante che l'insegnante conosca le abilità dei partecipanti.</a:t>
            </a:r>
          </a:p>
          <a:p>
            <a:r>
              <a:rPr lang="it-IT" sz="2400" dirty="0" smtClean="0"/>
              <a:t>Si inizia</a:t>
            </a:r>
            <a:r>
              <a:rPr lang="it-IT" sz="2400" dirty="0"/>
              <a:t>, se necessario, con calcoli più semplici, ad es. </a:t>
            </a:r>
            <a:r>
              <a:rPr lang="it-IT" sz="2400" dirty="0" smtClean="0"/>
              <a:t>contrassegnando </a:t>
            </a:r>
            <a:r>
              <a:rPr lang="it-IT" sz="2400" dirty="0"/>
              <a:t>i campi bianchi solo con + e </a:t>
            </a:r>
            <a:r>
              <a:rPr lang="it-IT" sz="2400" dirty="0" smtClean="0"/>
              <a:t>le pedine con </a:t>
            </a:r>
            <a:r>
              <a:rPr lang="it-IT" sz="2400" dirty="0"/>
              <a:t>numeri compresi tra 0 e 5, quindi i partecipanti calcolano per es. solo 2 + 3 = 5 o 0 + 5 = 5 o 1 + 2 = 3.</a:t>
            </a:r>
            <a:endParaRPr lang="de-DE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293096"/>
            <a:ext cx="2355994" cy="23127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615" y="4293096"/>
            <a:ext cx="2347725" cy="231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0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uzworträtsel, Text, Schil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9" y="750238"/>
            <a:ext cx="5851776" cy="5856100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742993" y="1489598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742993" y="214475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729076" y="2860889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737667" y="3522858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92018" y="108263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60933" y="775375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60933" y="1475999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63058" y="2131573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63058" y="2798700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65018" y="3457443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780881" y="93203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764815" y="775375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8516344" y="4808388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8502427" y="5524518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8511018" y="6186487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7763394" y="275734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7793468" y="3465754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7793468" y="4166378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7795593" y="4821952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7795593" y="548907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7797553" y="614782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8462267" y="2773426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8462267" y="343216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8487196" y="412880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7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uzworträtsel, Text, Schil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9" y="750238"/>
            <a:ext cx="5867098" cy="5856100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742993" y="1489598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742993" y="214475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729076" y="2860889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737667" y="3522858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92018" y="108263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60933" y="775375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60933" y="1475999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63058" y="2131573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63058" y="2798700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65018" y="3457443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780881" y="93203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764815" y="775375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543526" y="4138409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545523" y="4843732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576369" y="5508545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882655" y="480423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5236211" y="4158684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572746" y="5467306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42130" y="4803658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6550666" y="416532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20773" y="546296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908301" y="4138409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5902224" y="480065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914536" y="545038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65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uzworträtsel, Text, Schil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816149"/>
            <a:ext cx="5867098" cy="5841634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4568322" y="832415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5912810" y="213420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3891677" y="1533401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5898547" y="830036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6567990" y="1502808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3232485" y="2125921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1929526" y="824226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5216942" y="1487478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1910439" y="2127374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3238253" y="816149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4575176" y="2115525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590815" y="1469748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543526" y="4138409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545523" y="4843732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576369" y="5508545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882655" y="480423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5236211" y="4158684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572746" y="5467306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42130" y="4803658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6550666" y="416532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20773" y="546296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901475" y="4160802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5902224" y="480065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914536" y="545038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  <p:sp>
        <p:nvSpPr>
          <p:cNvPr id="94" name="Textfeld 93"/>
          <p:cNvSpPr txBox="1"/>
          <p:nvPr/>
        </p:nvSpPr>
        <p:spPr>
          <a:xfrm>
            <a:off x="5151240" y="22860"/>
            <a:ext cx="3312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Inizia</a:t>
            </a:r>
            <a:r>
              <a:rPr lang="de-DE" dirty="0" smtClean="0"/>
              <a:t> </a:t>
            </a:r>
            <a:r>
              <a:rPr lang="de-DE" dirty="0" err="1" smtClean="0"/>
              <a:t>con</a:t>
            </a:r>
            <a:r>
              <a:rPr lang="de-DE" dirty="0" smtClean="0"/>
              <a:t> </a:t>
            </a:r>
            <a:r>
              <a:rPr lang="de-DE" dirty="0" err="1" smtClean="0"/>
              <a:t>l‘esempio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 smtClean="0"/>
              <a:t>Il </a:t>
            </a:r>
            <a:r>
              <a:rPr lang="de-DE" dirty="0" err="1" smtClean="0"/>
              <a:t>bianco</a:t>
            </a:r>
            <a:r>
              <a:rPr lang="de-DE" dirty="0" smtClean="0"/>
              <a:t> </a:t>
            </a:r>
            <a:r>
              <a:rPr lang="de-DE" dirty="0" err="1" smtClean="0"/>
              <a:t>muove</a:t>
            </a:r>
            <a:r>
              <a:rPr lang="de-DE" dirty="0" smtClean="0"/>
              <a:t> </a:t>
            </a:r>
            <a:r>
              <a:rPr lang="de-DE" dirty="0"/>
              <a:t>p</a:t>
            </a:r>
            <a:r>
              <a:rPr lang="de-DE" dirty="0" smtClean="0"/>
              <a:t>er </a:t>
            </a:r>
            <a:r>
              <a:rPr lang="de-DE" dirty="0" err="1" smtClean="0"/>
              <a:t>primo</a:t>
            </a:r>
            <a:r>
              <a:rPr lang="de-DE" dirty="0" smtClean="0"/>
              <a:t> (3</a:t>
            </a:r>
            <a:r>
              <a:rPr lang="en-US" dirty="0"/>
              <a:t>|</a:t>
            </a:r>
            <a:r>
              <a:rPr lang="de-DE" dirty="0"/>
              <a:t>2) to (2</a:t>
            </a:r>
            <a:r>
              <a:rPr lang="en-US" dirty="0"/>
              <a:t>|</a:t>
            </a:r>
            <a:r>
              <a:rPr lang="de-DE" dirty="0"/>
              <a:t>3)</a:t>
            </a:r>
          </a:p>
        </p:txBody>
      </p:sp>
      <p:sp>
        <p:nvSpPr>
          <p:cNvPr id="3" name="Rechteck 2"/>
          <p:cNvSpPr/>
          <p:nvPr/>
        </p:nvSpPr>
        <p:spPr>
          <a:xfrm>
            <a:off x="238426" y="72106"/>
            <a:ext cx="2797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Il </a:t>
            </a:r>
            <a:r>
              <a:rPr lang="de-DE" dirty="0" err="1" smtClean="0"/>
              <a:t>nero</a:t>
            </a:r>
            <a:r>
              <a:rPr lang="de-DE" dirty="0" smtClean="0"/>
              <a:t> </a:t>
            </a:r>
            <a:r>
              <a:rPr lang="de-DE" dirty="0" err="1" smtClean="0"/>
              <a:t>muove</a:t>
            </a:r>
            <a:r>
              <a:rPr lang="de-DE" dirty="0" smtClean="0"/>
              <a:t> </a:t>
            </a:r>
            <a:r>
              <a:rPr lang="de-DE" dirty="0" smtClean="0"/>
              <a:t>(0</a:t>
            </a:r>
            <a:r>
              <a:rPr lang="en-US" dirty="0"/>
              <a:t>|</a:t>
            </a:r>
            <a:r>
              <a:rPr lang="de-DE" dirty="0"/>
              <a:t>5) to (1</a:t>
            </a:r>
            <a:r>
              <a:rPr lang="en-US" dirty="0"/>
              <a:t>|</a:t>
            </a:r>
            <a:r>
              <a:rPr lang="de-DE" dirty="0"/>
              <a:t>4)</a:t>
            </a:r>
          </a:p>
        </p:txBody>
      </p:sp>
    </p:spTree>
    <p:extLst>
      <p:ext uri="{BB962C8B-B14F-4D97-AF65-F5344CB8AC3E}">
        <p14:creationId xmlns:p14="http://schemas.microsoft.com/office/powerpoint/2010/main" val="67208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9 -0.01227 L -0.06354 -0.1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07066 0.091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Kreuzworträtsel, Text, Schild enthält.&#10;&#10;Mit sehr hoher Zuverlässigkeit generierte Beschreibu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9" y="764704"/>
            <a:ext cx="5867098" cy="5841634"/>
          </a:xfrm>
          <a:prstGeom prst="rect">
            <a:avLst/>
          </a:prstGeom>
        </p:spPr>
      </p:pic>
      <p:grpSp>
        <p:nvGrpSpPr>
          <p:cNvPr id="89" name="Gruppieren 88"/>
          <p:cNvGrpSpPr/>
          <p:nvPr/>
        </p:nvGrpSpPr>
        <p:grpSpPr>
          <a:xfrm>
            <a:off x="4568322" y="832415"/>
            <a:ext cx="720080" cy="707886"/>
            <a:chOff x="742993" y="1489598"/>
            <a:chExt cx="720080" cy="707886"/>
          </a:xfrm>
        </p:grpSpPr>
        <p:sp>
          <p:nvSpPr>
            <p:cNvPr id="9" name="Ellipse 8"/>
            <p:cNvSpPr/>
            <p:nvPr/>
          </p:nvSpPr>
          <p:spPr>
            <a:xfrm>
              <a:off x="742993" y="155550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815001" y="1489598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5912810" y="2134209"/>
            <a:ext cx="677759" cy="707886"/>
            <a:chOff x="742993" y="2144759"/>
            <a:chExt cx="677759" cy="707886"/>
          </a:xfrm>
        </p:grpSpPr>
        <p:sp>
          <p:nvSpPr>
            <p:cNvPr id="13" name="Ellipse 12"/>
            <p:cNvSpPr/>
            <p:nvPr/>
          </p:nvSpPr>
          <p:spPr>
            <a:xfrm>
              <a:off x="742993" y="221069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72680" y="214475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9.</a:t>
              </a: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3891677" y="1533401"/>
            <a:ext cx="648072" cy="598902"/>
            <a:chOff x="729076" y="2860889"/>
            <a:chExt cx="648072" cy="598902"/>
          </a:xfrm>
        </p:grpSpPr>
        <p:sp>
          <p:nvSpPr>
            <p:cNvPr id="16" name="Ellipse 15"/>
            <p:cNvSpPr/>
            <p:nvPr/>
          </p:nvSpPr>
          <p:spPr>
            <a:xfrm>
              <a:off x="742993" y="288372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29076" y="286088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5898547" y="830036"/>
            <a:ext cx="648072" cy="614875"/>
            <a:chOff x="737667" y="3522858"/>
            <a:chExt cx="648072" cy="614875"/>
          </a:xfrm>
        </p:grpSpPr>
        <p:sp>
          <p:nvSpPr>
            <p:cNvPr id="19" name="Ellipse 18"/>
            <p:cNvSpPr/>
            <p:nvPr/>
          </p:nvSpPr>
          <p:spPr>
            <a:xfrm>
              <a:off x="742993" y="356166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37667" y="3522858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6567990" y="1502808"/>
            <a:ext cx="720080" cy="707886"/>
            <a:chOff x="146430" y="1243976"/>
            <a:chExt cx="720080" cy="707886"/>
          </a:xfrm>
        </p:grpSpPr>
        <p:sp>
          <p:nvSpPr>
            <p:cNvPr id="22" name="Ellipse 21"/>
            <p:cNvSpPr/>
            <p:nvPr/>
          </p:nvSpPr>
          <p:spPr>
            <a:xfrm>
              <a:off x="146430" y="1309887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8438" y="124397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3232485" y="2125921"/>
            <a:ext cx="720080" cy="707886"/>
            <a:chOff x="127123" y="1902719"/>
            <a:chExt cx="720080" cy="707886"/>
          </a:xfrm>
        </p:grpSpPr>
        <p:sp>
          <p:nvSpPr>
            <p:cNvPr id="25" name="Ellipse 24"/>
            <p:cNvSpPr/>
            <p:nvPr/>
          </p:nvSpPr>
          <p:spPr>
            <a:xfrm>
              <a:off x="127123" y="196863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99131" y="190271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1929526" y="824226"/>
            <a:ext cx="720080" cy="707886"/>
            <a:chOff x="127123" y="2603343"/>
            <a:chExt cx="720080" cy="707886"/>
          </a:xfrm>
        </p:grpSpPr>
        <p:sp>
          <p:nvSpPr>
            <p:cNvPr id="28" name="Ellipse 27"/>
            <p:cNvSpPr/>
            <p:nvPr/>
          </p:nvSpPr>
          <p:spPr>
            <a:xfrm>
              <a:off x="127123" y="2669254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99131" y="2603343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5216942" y="1487478"/>
            <a:ext cx="720080" cy="707886"/>
            <a:chOff x="129248" y="3258917"/>
            <a:chExt cx="720080" cy="707886"/>
          </a:xfrm>
        </p:grpSpPr>
        <p:sp>
          <p:nvSpPr>
            <p:cNvPr id="31" name="Ellipse 30"/>
            <p:cNvSpPr/>
            <p:nvPr/>
          </p:nvSpPr>
          <p:spPr>
            <a:xfrm>
              <a:off x="129248" y="3324828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01256" y="3258917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2581676" y="2791719"/>
            <a:ext cx="720080" cy="707886"/>
            <a:chOff x="129248" y="3926044"/>
            <a:chExt cx="720080" cy="707886"/>
          </a:xfrm>
        </p:grpSpPr>
        <p:sp>
          <p:nvSpPr>
            <p:cNvPr id="34" name="Ellipse 33"/>
            <p:cNvSpPr/>
            <p:nvPr/>
          </p:nvSpPr>
          <p:spPr>
            <a:xfrm>
              <a:off x="129248" y="3991955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201256" y="392604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3238253" y="816149"/>
            <a:ext cx="720080" cy="707886"/>
            <a:chOff x="88175" y="3366789"/>
            <a:chExt cx="720080" cy="707886"/>
          </a:xfrm>
        </p:grpSpPr>
        <p:sp>
          <p:nvSpPr>
            <p:cNvPr id="37" name="Ellipse 36"/>
            <p:cNvSpPr/>
            <p:nvPr/>
          </p:nvSpPr>
          <p:spPr>
            <a:xfrm>
              <a:off x="88175" y="3432700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60183" y="336678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84" name="Gruppieren 83"/>
          <p:cNvGrpSpPr/>
          <p:nvPr/>
        </p:nvGrpSpPr>
        <p:grpSpPr>
          <a:xfrm>
            <a:off x="4575176" y="2115525"/>
            <a:ext cx="679457" cy="707886"/>
            <a:chOff x="86215" y="4000924"/>
            <a:chExt cx="679457" cy="707886"/>
          </a:xfrm>
        </p:grpSpPr>
        <p:sp>
          <p:nvSpPr>
            <p:cNvPr id="40" name="Ellipse 39"/>
            <p:cNvSpPr/>
            <p:nvPr/>
          </p:nvSpPr>
          <p:spPr>
            <a:xfrm>
              <a:off x="86215" y="4083059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7600" y="4000924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6.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2590815" y="1469748"/>
            <a:ext cx="720080" cy="707886"/>
            <a:chOff x="86215" y="4675891"/>
            <a:chExt cx="720080" cy="707886"/>
          </a:xfrm>
        </p:grpSpPr>
        <p:sp>
          <p:nvSpPr>
            <p:cNvPr id="43" name="Ellipse 42"/>
            <p:cNvSpPr/>
            <p:nvPr/>
          </p:nvSpPr>
          <p:spPr>
            <a:xfrm>
              <a:off x="86215" y="4741802"/>
              <a:ext cx="576064" cy="576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58223" y="4675891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543526" y="4138409"/>
            <a:ext cx="677759" cy="707886"/>
            <a:chOff x="107504" y="122705"/>
            <a:chExt cx="677759" cy="707886"/>
          </a:xfrm>
        </p:grpSpPr>
        <p:sp>
          <p:nvSpPr>
            <p:cNvPr id="46" name="Ellipse 4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37191" y="122705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9.</a:t>
              </a: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4545523" y="4843732"/>
            <a:ext cx="648072" cy="598902"/>
            <a:chOff x="93587" y="165802"/>
            <a:chExt cx="648072" cy="598902"/>
          </a:xfrm>
        </p:grpSpPr>
        <p:sp>
          <p:nvSpPr>
            <p:cNvPr id="49" name="Ellipse 48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93587" y="165802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10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576369" y="5508545"/>
            <a:ext cx="648072" cy="614875"/>
            <a:chOff x="102178" y="149829"/>
            <a:chExt cx="648072" cy="614875"/>
          </a:xfrm>
        </p:grpSpPr>
        <p:sp>
          <p:nvSpPr>
            <p:cNvPr id="52" name="Ellipse 51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02178" y="149829"/>
              <a:ext cx="648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b="1" dirty="0"/>
                <a:t>11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882655" y="4804231"/>
            <a:ext cx="720080" cy="707886"/>
            <a:chOff x="107504" y="122729"/>
            <a:chExt cx="720080" cy="707886"/>
          </a:xfrm>
        </p:grpSpPr>
        <p:sp>
          <p:nvSpPr>
            <p:cNvPr id="55" name="Ellipse 54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0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5236211" y="4158684"/>
            <a:ext cx="720080" cy="707886"/>
            <a:chOff x="107504" y="122729"/>
            <a:chExt cx="720080" cy="707886"/>
          </a:xfrm>
        </p:grpSpPr>
        <p:sp>
          <p:nvSpPr>
            <p:cNvPr id="58" name="Ellipse 57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1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572746" y="5467306"/>
            <a:ext cx="720080" cy="707886"/>
            <a:chOff x="107504" y="122729"/>
            <a:chExt cx="720080" cy="707886"/>
          </a:xfrm>
        </p:grpSpPr>
        <p:sp>
          <p:nvSpPr>
            <p:cNvPr id="61" name="Ellipse 6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2</a:t>
              </a:r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3242130" y="4803658"/>
            <a:ext cx="720080" cy="707886"/>
            <a:chOff x="107504" y="122729"/>
            <a:chExt cx="720080" cy="707886"/>
          </a:xfrm>
        </p:grpSpPr>
        <p:sp>
          <p:nvSpPr>
            <p:cNvPr id="64" name="Ellipse 63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3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6550666" y="4165329"/>
            <a:ext cx="720080" cy="707886"/>
            <a:chOff x="107504" y="122729"/>
            <a:chExt cx="720080" cy="707886"/>
          </a:xfrm>
        </p:grpSpPr>
        <p:sp>
          <p:nvSpPr>
            <p:cNvPr id="67" name="Ellipse 66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4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220773" y="5462962"/>
            <a:ext cx="720080" cy="707886"/>
            <a:chOff x="107504" y="122729"/>
            <a:chExt cx="720080" cy="707886"/>
          </a:xfrm>
        </p:grpSpPr>
        <p:sp>
          <p:nvSpPr>
            <p:cNvPr id="70" name="Ellipse 69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5</a:t>
              </a: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255890" y="3452231"/>
            <a:ext cx="658646" cy="707886"/>
            <a:chOff x="107504" y="122729"/>
            <a:chExt cx="658646" cy="707886"/>
          </a:xfrm>
        </p:grpSpPr>
        <p:sp>
          <p:nvSpPr>
            <p:cNvPr id="73" name="Ellipse 72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18078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6.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5902224" y="4800659"/>
            <a:ext cx="720080" cy="707886"/>
            <a:chOff x="107504" y="122729"/>
            <a:chExt cx="720080" cy="707886"/>
          </a:xfrm>
        </p:grpSpPr>
        <p:sp>
          <p:nvSpPr>
            <p:cNvPr id="76" name="Ellipse 75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79512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7</a:t>
              </a: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914536" y="5450387"/>
            <a:ext cx="743419" cy="707886"/>
            <a:chOff x="107504" y="122729"/>
            <a:chExt cx="743419" cy="707886"/>
          </a:xfrm>
        </p:grpSpPr>
        <p:sp>
          <p:nvSpPr>
            <p:cNvPr id="91" name="Ellipse 90"/>
            <p:cNvSpPr/>
            <p:nvPr/>
          </p:nvSpPr>
          <p:spPr>
            <a:xfrm>
              <a:off x="107504" y="188640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02851" y="122729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/>
                <a:t>8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481491" y="154349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Ora</a:t>
            </a:r>
            <a:r>
              <a:rPr lang="de-DE" dirty="0" smtClean="0"/>
              <a:t> il </a:t>
            </a:r>
            <a:r>
              <a:rPr lang="de-DE" dirty="0" err="1" smtClean="0"/>
              <a:t>bianco</a:t>
            </a:r>
            <a:r>
              <a:rPr lang="de-DE" dirty="0" smtClean="0"/>
              <a:t> 6 </a:t>
            </a:r>
            <a:r>
              <a:rPr lang="de-DE" dirty="0" err="1" smtClean="0"/>
              <a:t>salta</a:t>
            </a:r>
            <a:r>
              <a:rPr lang="de-DE" dirty="0" smtClean="0"/>
              <a:t> sopra al </a:t>
            </a:r>
            <a:r>
              <a:rPr lang="de-DE" dirty="0" err="1" smtClean="0"/>
              <a:t>nero</a:t>
            </a:r>
            <a:r>
              <a:rPr lang="de-DE" dirty="0" smtClean="0"/>
              <a:t> 4 e </a:t>
            </a:r>
            <a:r>
              <a:rPr lang="de-DE" dirty="0" err="1" smtClean="0"/>
              <a:t>lo</a:t>
            </a:r>
            <a:r>
              <a:rPr lang="de-DE" dirty="0" smtClean="0"/>
              <a:t> </a:t>
            </a:r>
            <a:r>
              <a:rPr lang="de-DE" dirty="0" err="1" smtClean="0"/>
              <a:t>mangia</a:t>
            </a:r>
            <a:r>
              <a:rPr lang="de-DE" dirty="0" smtClean="0"/>
              <a:t> </a:t>
            </a:r>
            <a:r>
              <a:rPr lang="de-DE" dirty="0" err="1" smtClean="0"/>
              <a:t>togliendolo</a:t>
            </a:r>
            <a:r>
              <a:rPr lang="de-DE" dirty="0" smtClean="0"/>
              <a:t> </a:t>
            </a:r>
            <a:r>
              <a:rPr lang="de-DE" dirty="0" err="1" smtClean="0"/>
              <a:t>dalla</a:t>
            </a:r>
            <a:r>
              <a:rPr lang="de-DE" dirty="0" smtClean="0"/>
              <a:t> </a:t>
            </a:r>
            <a:r>
              <a:rPr lang="de-DE" dirty="0" err="1" smtClean="0"/>
              <a:t>tavola</a:t>
            </a:r>
            <a:endParaRPr lang="de-DE" dirty="0"/>
          </a:p>
          <a:p>
            <a:r>
              <a:rPr lang="de-DE" dirty="0" smtClean="0"/>
              <a:t>Al tempo </a:t>
            </a:r>
            <a:r>
              <a:rPr lang="de-DE" dirty="0" err="1" smtClean="0"/>
              <a:t>stesso</a:t>
            </a:r>
            <a:r>
              <a:rPr lang="de-DE" dirty="0" smtClean="0"/>
              <a:t> il </a:t>
            </a:r>
            <a:r>
              <a:rPr lang="de-DE" dirty="0" err="1" smtClean="0"/>
              <a:t>bianco</a:t>
            </a:r>
            <a:r>
              <a:rPr lang="de-DE" dirty="0" smtClean="0"/>
              <a:t> </a:t>
            </a:r>
            <a:r>
              <a:rPr lang="de-DE" dirty="0" err="1" smtClean="0"/>
              <a:t>ottiene</a:t>
            </a:r>
            <a:r>
              <a:rPr lang="de-DE" dirty="0" smtClean="0"/>
              <a:t> 10 punti, </a:t>
            </a:r>
            <a:r>
              <a:rPr lang="de-DE" dirty="0" err="1" smtClean="0"/>
              <a:t>perché</a:t>
            </a:r>
            <a:r>
              <a:rPr lang="de-DE" dirty="0" smtClean="0"/>
              <a:t>: </a:t>
            </a:r>
            <a:r>
              <a:rPr lang="de-DE" dirty="0"/>
              <a:t>6+4=10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288070" y="2996952"/>
            <a:ext cx="174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Il </a:t>
            </a:r>
            <a:r>
              <a:rPr lang="de-DE" dirty="0" err="1" smtClean="0"/>
              <a:t>bianco</a:t>
            </a:r>
            <a:r>
              <a:rPr lang="de-DE" dirty="0" smtClean="0"/>
              <a:t> </a:t>
            </a:r>
            <a:r>
              <a:rPr lang="de-DE" dirty="0" err="1" smtClean="0"/>
              <a:t>calcola</a:t>
            </a:r>
            <a:r>
              <a:rPr lang="de-DE" dirty="0" smtClean="0"/>
              <a:t>:</a:t>
            </a:r>
            <a:endParaRPr lang="de-DE" dirty="0"/>
          </a:p>
          <a:p>
            <a:r>
              <a:rPr lang="de-DE" dirty="0"/>
              <a:t>6+4=10</a:t>
            </a:r>
          </a:p>
        </p:txBody>
      </p:sp>
    </p:spTree>
    <p:extLst>
      <p:ext uri="{BB962C8B-B14F-4D97-AF65-F5344CB8AC3E}">
        <p14:creationId xmlns:p14="http://schemas.microsoft.com/office/powerpoint/2010/main" val="190057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14392 -0.191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13524 -4.81481E-6 C -0.19601 -4.81481E-6 -0.27048 -0.07569 -0.27048 -0.1368 L -0.27048 -0.2736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4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910</Words>
  <Application>Microsoft Office PowerPoint</Application>
  <PresentationFormat>Presentazione su schermo (4:3)</PresentationFormat>
  <Paragraphs>306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Larissa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laura timpano</cp:lastModifiedBy>
  <cp:revision>97</cp:revision>
  <dcterms:created xsi:type="dcterms:W3CDTF">2015-10-21T14:12:34Z</dcterms:created>
  <dcterms:modified xsi:type="dcterms:W3CDTF">2018-01-15T22:46:13Z</dcterms:modified>
</cp:coreProperties>
</file>